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8" r:id="rId4"/>
    <p:sldId id="261" r:id="rId5"/>
    <p:sldId id="262" r:id="rId6"/>
    <p:sldId id="259" r:id="rId7"/>
    <p:sldId id="257" r:id="rId8"/>
    <p:sldId id="266" r:id="rId9"/>
    <p:sldId id="264" r:id="rId10"/>
    <p:sldId id="265" r:id="rId11"/>
    <p:sldId id="267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78" d="100"/>
          <a:sy n="78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1572768"/>
            <a:ext cx="4910328" cy="2130552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711388"/>
            <a:ext cx="4910328" cy="88696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6D02-ED31-674A-9FFE-71E8C17ACE92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EA682-C5EC-EB4D-8A8B-551786474A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121024" y="85165"/>
            <a:ext cx="4433047" cy="4433047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79294" y="112058"/>
            <a:ext cx="4201255" cy="4201255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5" name="Oval 34"/>
          <p:cNvSpPr/>
          <p:nvPr/>
        </p:nvSpPr>
        <p:spPr>
          <a:xfrm>
            <a:off x="264460" y="138952"/>
            <a:ext cx="3988777" cy="4056383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7" name="Oval 36"/>
          <p:cNvSpPr/>
          <p:nvPr/>
        </p:nvSpPr>
        <p:spPr>
          <a:xfrm>
            <a:off x="264460" y="138953"/>
            <a:ext cx="3897026" cy="3897026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127000" dist="63500" dir="162000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178859"/>
            <a:ext cx="9144000" cy="45291"/>
            <a:chOff x="0" y="1613647"/>
            <a:chExt cx="9144000" cy="4529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5715000"/>
            <a:ext cx="9144000" cy="45291"/>
            <a:chOff x="0" y="1613647"/>
            <a:chExt cx="9144000" cy="4529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581400" cy="1252538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95600"/>
            <a:ext cx="3581400" cy="243840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6D02-ED31-674A-9FFE-71E8C17ACE92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EA682-C5EC-EB4D-8A8B-551786474A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85131" y="1116106"/>
            <a:ext cx="4724400" cy="4724400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3386" y="1148001"/>
            <a:ext cx="4434840" cy="4434987"/>
          </a:xfrm>
          <a:prstGeom prst="ellipse">
            <a:avLst/>
          </a:prstGeom>
          <a:effectLst>
            <a:innerShdw blurRad="63500" dist="50800" dir="18900000">
              <a:prstClr val="black">
                <a:alpha val="3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6D02-ED31-674A-9FFE-71E8C17ACE92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EA682-C5EC-EB4D-8A8B-551786474AA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6500" y="609600"/>
            <a:ext cx="15875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6294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499" y="6356350"/>
            <a:ext cx="1148229" cy="365125"/>
          </a:xfrm>
        </p:spPr>
        <p:txBody>
          <a:bodyPr/>
          <a:lstStyle/>
          <a:p>
            <a:fld id="{74E56D02-ED31-674A-9FFE-71E8C17ACE92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EA682-C5EC-EB4D-8A8B-551786474AA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065260" y="3406355"/>
            <a:ext cx="6858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6D02-ED31-674A-9FFE-71E8C17ACE92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EA682-C5EC-EB4D-8A8B-551786474AA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10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5376" y="1573306"/>
            <a:ext cx="3653117" cy="2133600"/>
          </a:xfrm>
        </p:spPr>
        <p:txBody>
          <a:bodyPr anchor="b" anchorCtr="0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5376" y="3998259"/>
            <a:ext cx="3653117" cy="88302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6D02-ED31-674A-9FFE-71E8C17ACE92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34471" y="685800"/>
            <a:ext cx="5268049" cy="526804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Oval 16"/>
          <p:cNvSpPr/>
          <p:nvPr/>
        </p:nvSpPr>
        <p:spPr>
          <a:xfrm>
            <a:off x="229676" y="712694"/>
            <a:ext cx="4983480" cy="4983480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241232" y="716992"/>
            <a:ext cx="4906459" cy="4852935"/>
          </a:xfrm>
          <a:prstGeom prst="ellipse">
            <a:avLst/>
          </a:prstGeom>
          <a:effectLst>
            <a:innerShdw blurRad="63500" dist="50800" dir="16200000">
              <a:prstClr val="black">
                <a:alpha val="30000"/>
              </a:prstClr>
            </a:innerShdw>
          </a:effectLst>
        </p:spPr>
        <p:txBody>
          <a:bodyPr>
            <a:normAutofit/>
          </a:bodyPr>
          <a:lstStyle>
            <a:lvl1pPr algn="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8013" cy="1362075"/>
          </a:xfrm>
        </p:spPr>
        <p:txBody>
          <a:bodyPr anchor="b" anchorCtr="0">
            <a:normAutofit/>
          </a:bodyPr>
          <a:lstStyle>
            <a:lvl1pPr algn="ctr"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29013"/>
            <a:ext cx="8228013" cy="1347787"/>
          </a:xfrm>
        </p:spPr>
        <p:txBody>
          <a:bodyPr anchor="t" anchorCtr="0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6D02-ED31-674A-9FFE-71E8C17ACE92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EA682-C5EC-EB4D-8A8B-551786474AA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7"/>
          <p:cNvGrpSpPr/>
          <p:nvPr/>
        </p:nvGrpSpPr>
        <p:grpSpPr>
          <a:xfrm>
            <a:off x="0" y="1447800"/>
            <a:ext cx="9144000" cy="45291"/>
            <a:chOff x="0" y="1613647"/>
            <a:chExt cx="9144000" cy="45291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0"/>
          <p:cNvGrpSpPr/>
          <p:nvPr/>
        </p:nvGrpSpPr>
        <p:grpSpPr>
          <a:xfrm>
            <a:off x="0" y="4939553"/>
            <a:ext cx="9144000" cy="45291"/>
            <a:chOff x="0" y="1613647"/>
            <a:chExt cx="9144000" cy="4529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6D02-ED31-674A-9FFE-71E8C17ACE92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EA682-C5EC-EB4D-8A8B-551786474AA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1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6D02-ED31-674A-9FFE-71E8C17ACE92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EA682-C5EC-EB4D-8A8B-551786474A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6D02-ED31-674A-9FFE-71E8C17ACE92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EA682-C5EC-EB4D-8A8B-551786474AA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6D02-ED31-674A-9FFE-71E8C17ACE92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EA682-C5EC-EB4D-8A8B-551786474A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58906"/>
            <a:ext cx="3602039" cy="116205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3388" y="273051"/>
            <a:ext cx="4206240" cy="5778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905001"/>
            <a:ext cx="3602039" cy="3733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6D02-ED31-674A-9FFE-71E8C17ACE92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EA682-C5EC-EB4D-8A8B-551786474A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1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112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56D02-ED31-674A-9FFE-71E8C17ACE92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EA682-C5EC-EB4D-8A8B-551786474A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4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22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0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localhost\Applications\Microsoft%20Office%202008\Microsoft%20PowerPoint.app\Contents\MacOS\\Users\muellers13\Music\iTunes\iTunes%20Music\Compilations\Holt_%20Sixth%20Course_%20Literature%20Of%20Britain%20With%20World%20Classics\4-02%20Whoso%20List%20To%20Hunt.m4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localhost\Applications\Microsoft%20Office%202008\Microsoft%20PowerPoint.app\Contents\MacOS\\Users\muellers13\Music\iTunes\iTunes%20Music\Compilations\Holt_%20Sixth%20Course_%20Literature%20Of%20Britain%20With%20World%20Classics\4-02%20Whoso%20List%20To%20Hunt.m4a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“Whoso List to Hunt”</a:t>
            </a:r>
            <a:br>
              <a:rPr lang="en-US" dirty="0" smtClean="0"/>
            </a:br>
            <a:r>
              <a:rPr lang="en-US" sz="2800" dirty="0" smtClean="0"/>
              <a:t>Page 215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Sir Thomas Wyatt</a:t>
            </a:r>
            <a:endParaRPr lang="en-US" dirty="0"/>
          </a:p>
        </p:txBody>
      </p:sp>
      <p:pic>
        <p:nvPicPr>
          <p:cNvPr id="11" name="Picture 10" descr="sir-thomas-wyat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762000"/>
            <a:ext cx="2286000" cy="311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 tone of “Whoso List to Hunt” is</a:t>
            </a:r>
          </a:p>
          <a:p>
            <a:pPr>
              <a:buNone/>
            </a:pPr>
            <a:r>
              <a:rPr lang="en-US" dirty="0" smtClean="0"/>
              <a:t>a. optimistic</a:t>
            </a:r>
          </a:p>
          <a:p>
            <a:pPr>
              <a:buNone/>
            </a:pPr>
            <a:r>
              <a:rPr lang="en-US" dirty="0" err="1" smtClean="0"/>
              <a:t>b</a:t>
            </a:r>
            <a:r>
              <a:rPr lang="en-US" dirty="0" smtClean="0"/>
              <a:t>. resigned</a:t>
            </a:r>
          </a:p>
          <a:p>
            <a:pPr>
              <a:buNone/>
            </a:pPr>
            <a:r>
              <a:rPr lang="en-US" dirty="0" err="1" smtClean="0"/>
              <a:t>c</a:t>
            </a:r>
            <a:r>
              <a:rPr lang="en-US" dirty="0" smtClean="0"/>
              <a:t>. neutral</a:t>
            </a:r>
          </a:p>
          <a:p>
            <a:pPr>
              <a:buNone/>
            </a:pPr>
            <a:r>
              <a:rPr lang="en-US" dirty="0" err="1" smtClean="0"/>
              <a:t>d</a:t>
            </a:r>
            <a:r>
              <a:rPr lang="en-US" dirty="0" smtClean="0"/>
              <a:t>. patient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“Whoso List to Hunt” is a</a:t>
            </a:r>
          </a:p>
          <a:p>
            <a:pPr>
              <a:buNone/>
            </a:pPr>
            <a:r>
              <a:rPr lang="en-US" dirty="0" smtClean="0"/>
              <a:t>a. Spenserian sonnet</a:t>
            </a:r>
          </a:p>
          <a:p>
            <a:pPr>
              <a:buNone/>
            </a:pPr>
            <a:r>
              <a:rPr lang="en-US" dirty="0" err="1" smtClean="0"/>
              <a:t>b</a:t>
            </a:r>
            <a:r>
              <a:rPr lang="en-US" dirty="0" smtClean="0"/>
              <a:t>. </a:t>
            </a:r>
            <a:r>
              <a:rPr lang="en-US" dirty="0" err="1" smtClean="0"/>
              <a:t>Petrarchan</a:t>
            </a:r>
            <a:r>
              <a:rPr lang="en-US" dirty="0" smtClean="0"/>
              <a:t> sonnet</a:t>
            </a:r>
          </a:p>
          <a:p>
            <a:pPr>
              <a:buNone/>
            </a:pPr>
            <a:r>
              <a:rPr lang="en-US" dirty="0" err="1" smtClean="0"/>
              <a:t>c</a:t>
            </a:r>
            <a:r>
              <a:rPr lang="en-US" dirty="0" smtClean="0"/>
              <a:t>. Shakespearean sonnet</a:t>
            </a:r>
          </a:p>
          <a:p>
            <a:pPr>
              <a:buNone/>
            </a:pPr>
            <a:r>
              <a:rPr lang="en-US" dirty="0" err="1" smtClean="0"/>
              <a:t>d</a:t>
            </a:r>
            <a:r>
              <a:rPr lang="en-US" dirty="0" smtClean="0"/>
              <a:t>. </a:t>
            </a:r>
            <a:r>
              <a:rPr lang="en-US" dirty="0" err="1" smtClean="0"/>
              <a:t>Petrarchan</a:t>
            </a:r>
            <a:r>
              <a:rPr lang="en-US" dirty="0" smtClean="0"/>
              <a:t> conceit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</a:t>
            </a:r>
            <a:r>
              <a:rPr lang="en-US" i="1" dirty="0" smtClean="0"/>
              <a:t>continued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Written Response </a:t>
            </a:r>
            <a:r>
              <a:rPr lang="en-US" i="1" dirty="0" smtClean="0"/>
              <a:t>(25 points)</a:t>
            </a:r>
          </a:p>
          <a:p>
            <a:pPr>
              <a:buNone/>
            </a:pPr>
            <a:r>
              <a:rPr lang="en-US" dirty="0" smtClean="0"/>
              <a:t> On a separate sheet of paper, write a paragraph in which you discuss how “Whoso List to Hunt, would change if the main conflict did not exist. Would there still be a poem? If so, what would the poem’s message be? Support your ideas with at </a:t>
            </a:r>
            <a:r>
              <a:rPr lang="en-US" u="sng" dirty="0" smtClean="0"/>
              <a:t>least two details </a:t>
            </a:r>
            <a:r>
              <a:rPr lang="en-US" dirty="0" smtClean="0"/>
              <a:t>from the chosen poem.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Sir Thomas Wyatt</a:t>
            </a:r>
            <a:br>
              <a:rPr lang="en-US" dirty="0" smtClean="0"/>
            </a:br>
            <a:r>
              <a:rPr lang="en-US" dirty="0" smtClean="0"/>
              <a:t>1503-1542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14800"/>
          </a:xfrm>
        </p:spPr>
        <p:txBody>
          <a:bodyPr>
            <a:normAutofit/>
          </a:bodyPr>
          <a:lstStyle/>
          <a:p>
            <a:r>
              <a:rPr lang="en-US" dirty="0"/>
              <a:t>Sir Thomas Wyatt is credited with making the</a:t>
            </a:r>
            <a:r>
              <a:rPr lang="en-US" dirty="0" smtClean="0"/>
              <a:t> </a:t>
            </a:r>
            <a:r>
              <a:rPr lang="en-US" dirty="0" err="1" smtClean="0"/>
              <a:t>Petrarchan</a:t>
            </a:r>
            <a:r>
              <a:rPr lang="en-US" dirty="0" smtClean="0"/>
              <a:t> Sonnet </a:t>
            </a:r>
            <a:r>
              <a:rPr lang="en-US" dirty="0"/>
              <a:t>popular in England.</a:t>
            </a:r>
            <a:r>
              <a:rPr lang="en-US" dirty="0" smtClean="0"/>
              <a:t> </a:t>
            </a:r>
          </a:p>
          <a:p>
            <a:r>
              <a:rPr lang="en-US" dirty="0" smtClean="0"/>
              <a:t>He </a:t>
            </a:r>
            <a:r>
              <a:rPr lang="en-US" dirty="0"/>
              <a:t>is also famous for his feelings for Anne Boleyn, described in the following poem, which refers to Anne as the deer, and Henry VIII as "</a:t>
            </a:r>
            <a:r>
              <a:rPr lang="en-US" dirty="0" smtClean="0"/>
              <a:t>Caesar”.</a:t>
            </a:r>
          </a:p>
          <a:p>
            <a:r>
              <a:rPr lang="en-US" dirty="0" smtClean="0"/>
              <a:t>"He was a diplomat in the service of Henry VIII, traveling to Italy, France and Spain. Wyatt was imprisoned for his affair with Anne Boleyn, and imprisoned a second time for treason after the fall of Cromwell.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3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"Whoso List To Hunt”</a:t>
            </a:r>
            <a:br>
              <a:rPr lang="en-US" b="1" dirty="0" smtClean="0"/>
            </a:br>
            <a:r>
              <a:rPr lang="en-US" b="1" dirty="0" smtClean="0"/>
              <a:t>by Sir Thomas Wyatt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u="sng" dirty="0" smtClean="0"/>
              <a:t>Whoso </a:t>
            </a:r>
            <a:r>
              <a:rPr lang="en-US" b="1" u="sng" dirty="0"/>
              <a:t>list </a:t>
            </a:r>
            <a:r>
              <a:rPr lang="en-US" b="1" dirty="0"/>
              <a:t>to hunt, I know where is an </a:t>
            </a:r>
            <a:r>
              <a:rPr lang="en-US" b="1" u="sng" dirty="0" err="1"/>
              <a:t>hind</a:t>
            </a:r>
            <a:r>
              <a:rPr lang="en-US" b="1" dirty="0" err="1"/>
              <a:t>, But</a:t>
            </a:r>
            <a:r>
              <a:rPr lang="en-US" b="1" dirty="0"/>
              <a:t> as for me, </a:t>
            </a:r>
            <a:r>
              <a:rPr lang="en-US" b="1" i="1" u="sng" dirty="0" err="1"/>
              <a:t>héla</a:t>
            </a:r>
            <a:r>
              <a:rPr lang="en-US" b="1" i="1" dirty="0" err="1"/>
              <a:t>s</a:t>
            </a:r>
            <a:r>
              <a:rPr lang="en-US" b="1" i="1" dirty="0"/>
              <a:t>, I may no </a:t>
            </a:r>
            <a:r>
              <a:rPr lang="en-US" b="1" i="1" dirty="0" err="1"/>
              <a:t>more. The</a:t>
            </a:r>
            <a:r>
              <a:rPr lang="en-US" b="1" i="1" dirty="0"/>
              <a:t> </a:t>
            </a:r>
            <a:r>
              <a:rPr lang="en-US" b="1" i="1" u="sng" dirty="0"/>
              <a:t>vain travai</a:t>
            </a:r>
            <a:r>
              <a:rPr lang="en-US" b="1" i="1" dirty="0"/>
              <a:t>l hath wearied me so </a:t>
            </a:r>
            <a:r>
              <a:rPr lang="en-US" b="1" i="1" dirty="0" err="1"/>
              <a:t>sore, I</a:t>
            </a:r>
            <a:r>
              <a:rPr lang="en-US" b="1" i="1" dirty="0"/>
              <a:t> am of them that farthest cometh </a:t>
            </a:r>
            <a:r>
              <a:rPr lang="en-US" b="1" i="1" dirty="0" err="1"/>
              <a:t>behind. Yet</a:t>
            </a:r>
            <a:r>
              <a:rPr lang="en-US" b="1" i="1" dirty="0"/>
              <a:t> may I by no means my wearied </a:t>
            </a:r>
            <a:r>
              <a:rPr lang="en-US" b="1" i="1" dirty="0" err="1"/>
              <a:t>mind Draw</a:t>
            </a:r>
            <a:r>
              <a:rPr lang="en-US" b="1" i="1" dirty="0"/>
              <a:t> from the </a:t>
            </a:r>
            <a:r>
              <a:rPr lang="en-US" b="1" i="1" u="sng" dirty="0"/>
              <a:t>deer</a:t>
            </a:r>
            <a:r>
              <a:rPr lang="en-US" b="1" i="1" dirty="0"/>
              <a:t>, but as she </a:t>
            </a:r>
            <a:r>
              <a:rPr lang="en-US" b="1" i="1" dirty="0" err="1"/>
              <a:t>fleeth</a:t>
            </a:r>
            <a:r>
              <a:rPr lang="en-US" b="1" i="1" dirty="0"/>
              <a:t> </a:t>
            </a:r>
            <a:r>
              <a:rPr lang="en-US" b="1" i="1" dirty="0" err="1"/>
              <a:t>afore Fainting</a:t>
            </a:r>
            <a:r>
              <a:rPr lang="en-US" b="1" i="1" dirty="0"/>
              <a:t> I follow. I leave off </a:t>
            </a:r>
            <a:r>
              <a:rPr lang="en-US" b="1" i="1" dirty="0" err="1"/>
              <a:t>therefore, </a:t>
            </a:r>
            <a:r>
              <a:rPr lang="en-US" b="1" i="1" u="sng" dirty="0" err="1"/>
              <a:t>Sithens</a:t>
            </a:r>
            <a:r>
              <a:rPr lang="en-US" b="1" i="1" dirty="0"/>
              <a:t> in a net I seek to hold the </a:t>
            </a:r>
            <a:r>
              <a:rPr lang="en-US" b="1" i="1" dirty="0" err="1"/>
              <a:t>wind. Who</a:t>
            </a:r>
            <a:r>
              <a:rPr lang="en-US" b="1" i="1" dirty="0"/>
              <a:t> list her hunt, I put him out of </a:t>
            </a:r>
            <a:r>
              <a:rPr lang="en-US" b="1" i="1" dirty="0" err="1"/>
              <a:t>doubt, As</a:t>
            </a:r>
            <a:r>
              <a:rPr lang="en-US" b="1" i="1" dirty="0"/>
              <a:t> well as I may spend his time in </a:t>
            </a:r>
            <a:r>
              <a:rPr lang="en-US" b="1" i="1" dirty="0" err="1"/>
              <a:t>vain. And</a:t>
            </a:r>
            <a:r>
              <a:rPr lang="en-US" b="1" i="1" dirty="0"/>
              <a:t> graven with diamonds in letters </a:t>
            </a:r>
            <a:r>
              <a:rPr lang="en-US" b="1" i="1" dirty="0" err="1"/>
              <a:t>plain There</a:t>
            </a:r>
            <a:r>
              <a:rPr lang="en-US" b="1" i="1" dirty="0"/>
              <a:t> is written, her fair neck round </a:t>
            </a:r>
            <a:r>
              <a:rPr lang="en-US" b="1" i="1" dirty="0" err="1"/>
              <a:t>about: </a:t>
            </a:r>
            <a:r>
              <a:rPr lang="en-US" b="1" i="1" u="sng" dirty="0" err="1"/>
              <a:t>Noli</a:t>
            </a:r>
            <a:r>
              <a:rPr lang="en-US" b="1" i="1" u="sng" dirty="0"/>
              <a:t> me </a:t>
            </a:r>
            <a:r>
              <a:rPr lang="en-US" b="1" i="1" u="sng" dirty="0" err="1"/>
              <a:t>tangere</a:t>
            </a:r>
            <a:r>
              <a:rPr lang="en-US" b="1" i="1" dirty="0"/>
              <a:t>, for Caesar's I </a:t>
            </a:r>
            <a:r>
              <a:rPr lang="en-US" b="1" i="1" dirty="0" err="1"/>
              <a:t>am, And</a:t>
            </a:r>
            <a:r>
              <a:rPr lang="en-US" b="1" i="1" dirty="0"/>
              <a:t> wild for to hold, though I seem tame.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91200" y="2590800"/>
            <a:ext cx="3352800" cy="230832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chemeClr val="bg1"/>
                </a:solidFill>
              </a:rPr>
              <a:t>Whoso list</a:t>
            </a:r>
            <a:r>
              <a:rPr lang="en-US" b="1" dirty="0" smtClean="0">
                <a:solidFill>
                  <a:schemeClr val="bg1"/>
                </a:solidFill>
              </a:rPr>
              <a:t>:   whoever wishes</a:t>
            </a:r>
          </a:p>
          <a:p>
            <a:r>
              <a:rPr lang="en-US" b="1" u="sng" dirty="0" smtClean="0">
                <a:solidFill>
                  <a:schemeClr val="bg1"/>
                </a:solidFill>
              </a:rPr>
              <a:t>hind</a:t>
            </a:r>
            <a:r>
              <a:rPr lang="en-US" b="1" dirty="0" smtClean="0">
                <a:solidFill>
                  <a:schemeClr val="bg1"/>
                </a:solidFill>
              </a:rPr>
              <a:t>: female deer </a:t>
            </a:r>
          </a:p>
          <a:p>
            <a:r>
              <a:rPr lang="en-US" b="1" u="sng" dirty="0" err="1" smtClean="0">
                <a:solidFill>
                  <a:schemeClr val="bg1"/>
                </a:solidFill>
              </a:rPr>
              <a:t>hélas</a:t>
            </a:r>
            <a:r>
              <a:rPr lang="en-US" b="1" dirty="0" smtClean="0">
                <a:solidFill>
                  <a:schemeClr val="bg1"/>
                </a:solidFill>
              </a:rPr>
              <a:t>: alas </a:t>
            </a:r>
          </a:p>
          <a:p>
            <a:r>
              <a:rPr lang="en-US" b="1" u="sng" dirty="0" smtClean="0">
                <a:solidFill>
                  <a:schemeClr val="bg1"/>
                </a:solidFill>
              </a:rPr>
              <a:t>vain travail</a:t>
            </a:r>
            <a:r>
              <a:rPr lang="en-US" b="1" dirty="0" smtClean="0">
                <a:solidFill>
                  <a:schemeClr val="bg1"/>
                </a:solidFill>
              </a:rPr>
              <a:t>: futile labor </a:t>
            </a:r>
          </a:p>
          <a:p>
            <a:r>
              <a:rPr lang="en-US" b="1" u="sng" dirty="0" smtClean="0">
                <a:solidFill>
                  <a:schemeClr val="bg1"/>
                </a:solidFill>
              </a:rPr>
              <a:t>deer</a:t>
            </a:r>
            <a:r>
              <a:rPr lang="en-US" b="1" dirty="0" smtClean="0">
                <a:solidFill>
                  <a:schemeClr val="bg1"/>
                </a:solidFill>
              </a:rPr>
              <a:t>: playing on the word "dear”</a:t>
            </a:r>
          </a:p>
          <a:p>
            <a:r>
              <a:rPr lang="en-US" b="1" u="sng" dirty="0" err="1" smtClean="0">
                <a:solidFill>
                  <a:schemeClr val="bg1"/>
                </a:solidFill>
              </a:rPr>
              <a:t>Sithens</a:t>
            </a:r>
            <a:r>
              <a:rPr lang="en-US" b="1" dirty="0" smtClean="0">
                <a:solidFill>
                  <a:schemeClr val="bg1"/>
                </a:solidFill>
              </a:rPr>
              <a:t>: since</a:t>
            </a:r>
          </a:p>
          <a:p>
            <a:r>
              <a:rPr lang="en-US" b="1" i="1" u="sng" dirty="0" err="1" smtClean="0">
                <a:solidFill>
                  <a:schemeClr val="bg1"/>
                </a:solidFill>
              </a:rPr>
              <a:t>Noli</a:t>
            </a:r>
            <a:r>
              <a:rPr lang="en-US" b="1" i="1" u="sng" dirty="0" smtClean="0">
                <a:solidFill>
                  <a:schemeClr val="bg1"/>
                </a:solidFill>
              </a:rPr>
              <a:t> me </a:t>
            </a:r>
            <a:r>
              <a:rPr lang="en-US" b="1" i="1" u="sng" dirty="0" err="1" smtClean="0">
                <a:solidFill>
                  <a:schemeClr val="bg1"/>
                </a:solidFill>
              </a:rPr>
              <a:t>tangere</a:t>
            </a:r>
            <a:r>
              <a:rPr lang="en-US" b="1" i="1" dirty="0" smtClean="0">
                <a:solidFill>
                  <a:schemeClr val="bg1"/>
                </a:solidFill>
              </a:rPr>
              <a:t>: "touch me not"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4-02 Whoso List To Hunt.m4a">
            <a:hlinkClick r:id="" action="ppaction://media"/>
          </p:cNvPr>
          <p:cNvPicPr/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391400" y="274638"/>
            <a:ext cx="1524000" cy="6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Sir Thomas Wyatt </a:t>
            </a:r>
            <a:r>
              <a:rPr lang="en-US" i="1" dirty="0" smtClean="0"/>
              <a:t>continued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Wyatt </a:t>
            </a:r>
            <a:r>
              <a:rPr lang="en-US" dirty="0"/>
              <a:t>expresses personal disappointment and weariness in the great chase, while still admiring a quarry that has both eluded him and is now possessed by a greater man (Caesar). All in sonnet form.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</a:t>
            </a:r>
            <a:r>
              <a:rPr lang="en-US" dirty="0"/>
              <a:t>poet tells of his weariness in hunting a female deer (hind). He asserts that he is not giving up, just falling further behind; his wearied mind is still game. But as she continues to flee, he finally leaves off, recognizing his hunt to be as fruitless as seeking to catch the wind in a net. And he counsels others similarly inclined that they would be spending their time in vain.</a:t>
            </a: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Sir Thomas Wyatt </a:t>
            </a:r>
            <a:r>
              <a:rPr lang="en-US" i="1" dirty="0" smtClean="0"/>
              <a:t>continued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Of course, there is more than hunting deer going on here, and the imagery and the vocabulary take a turn for the more personal in the last four lines. For this fleeing female  wears around her fair neck a necklace with diamonds spelling out the last couplet of the poem: a phrase from the Vulgate: 'touch me not', for I belong to Caesar (or Henry VIII, as the case may be). </a:t>
            </a:r>
          </a:p>
          <a:p>
            <a:r>
              <a:rPr lang="en-US" dirty="0" smtClean="0"/>
              <a:t>The final line captures both the passion and the yoked submission suggested by the diamond necklace, both of great interest to the speaker, who can appreciate both but enjoy neither.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Anne Boleyn</a:t>
            </a:r>
            <a:br>
              <a:rPr lang="en-US" dirty="0" smtClean="0"/>
            </a:br>
            <a:r>
              <a:rPr lang="en-US" sz="3600" dirty="0" smtClean="0"/>
              <a:t>(beheaded by King Henry VIII in 1536)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7836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word "</a:t>
            </a:r>
            <a:r>
              <a:rPr lang="en-US" dirty="0" err="1"/>
              <a:t>fleeth</a:t>
            </a:r>
            <a:r>
              <a:rPr lang="en-US" dirty="0"/>
              <a:t>" (meaning "to flee"), used in the sonnet, suggests Anne did not entirely welcome Wyatt's attentions, and some of her contemporaries confirmed it.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This </a:t>
            </a:r>
            <a:r>
              <a:rPr lang="en-US" dirty="0"/>
              <a:t>is important because Anne Boleyn was found guilty of adultery and executed for it.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Thomas </a:t>
            </a:r>
            <a:r>
              <a:rPr lang="en-US" dirty="0"/>
              <a:t>Wyatt was one of the men she was accused of having been with, and history has speculated on this ever since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In either event, no one was able to provide substantiated proof that Anne Boleyn ever committed adultery or had a pre-marital affair with Thomas Wyatt, or with anyone else.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That </a:t>
            </a:r>
            <a:r>
              <a:rPr lang="en-US" dirty="0"/>
              <a:t>one word in this poem might validate her claims of innocence.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3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"Whoso List To Hunt”</a:t>
            </a:r>
            <a:br>
              <a:rPr lang="en-US" b="1" dirty="0" smtClean="0"/>
            </a:br>
            <a:r>
              <a:rPr lang="en-US" b="1" dirty="0" smtClean="0"/>
              <a:t>by Sir Thomas Wyatt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u="sng" dirty="0" smtClean="0"/>
              <a:t>Whoso </a:t>
            </a:r>
            <a:r>
              <a:rPr lang="en-US" b="1" u="sng" dirty="0"/>
              <a:t>list </a:t>
            </a:r>
            <a:r>
              <a:rPr lang="en-US" b="1" dirty="0"/>
              <a:t>to hunt, I know where is an </a:t>
            </a:r>
            <a:r>
              <a:rPr lang="en-US" b="1" u="sng" dirty="0" err="1"/>
              <a:t>hind</a:t>
            </a:r>
            <a:r>
              <a:rPr lang="en-US" b="1" dirty="0" err="1"/>
              <a:t>, But</a:t>
            </a:r>
            <a:r>
              <a:rPr lang="en-US" b="1" dirty="0"/>
              <a:t> as for me, </a:t>
            </a:r>
            <a:r>
              <a:rPr lang="en-US" b="1" i="1" u="sng" dirty="0" err="1"/>
              <a:t>héla</a:t>
            </a:r>
            <a:r>
              <a:rPr lang="en-US" b="1" i="1" dirty="0" err="1"/>
              <a:t>s</a:t>
            </a:r>
            <a:r>
              <a:rPr lang="en-US" b="1" i="1" dirty="0"/>
              <a:t>, I may no </a:t>
            </a:r>
            <a:r>
              <a:rPr lang="en-US" b="1" i="1" dirty="0" err="1"/>
              <a:t>more. The</a:t>
            </a:r>
            <a:r>
              <a:rPr lang="en-US" b="1" i="1" dirty="0"/>
              <a:t> </a:t>
            </a:r>
            <a:r>
              <a:rPr lang="en-US" b="1" i="1" u="sng" dirty="0"/>
              <a:t>vain travai</a:t>
            </a:r>
            <a:r>
              <a:rPr lang="en-US" b="1" i="1" dirty="0"/>
              <a:t>l hath wearied me so </a:t>
            </a:r>
            <a:r>
              <a:rPr lang="en-US" b="1" i="1" dirty="0" err="1"/>
              <a:t>sore, I</a:t>
            </a:r>
            <a:r>
              <a:rPr lang="en-US" b="1" i="1" dirty="0"/>
              <a:t> am of them that farthest cometh </a:t>
            </a:r>
            <a:r>
              <a:rPr lang="en-US" b="1" i="1" dirty="0" err="1"/>
              <a:t>behind. Yet</a:t>
            </a:r>
            <a:r>
              <a:rPr lang="en-US" b="1" i="1" dirty="0"/>
              <a:t> may I by no means my wearied </a:t>
            </a:r>
            <a:r>
              <a:rPr lang="en-US" b="1" i="1" dirty="0" err="1"/>
              <a:t>mind Draw</a:t>
            </a:r>
            <a:r>
              <a:rPr lang="en-US" b="1" i="1" dirty="0"/>
              <a:t> from the </a:t>
            </a:r>
            <a:r>
              <a:rPr lang="en-US" b="1" i="1" u="sng" dirty="0"/>
              <a:t>deer</a:t>
            </a:r>
            <a:r>
              <a:rPr lang="en-US" b="1" i="1" dirty="0"/>
              <a:t>, but as she </a:t>
            </a:r>
            <a:r>
              <a:rPr lang="en-US" b="1" i="1" dirty="0" err="1"/>
              <a:t>fleeth</a:t>
            </a:r>
            <a:r>
              <a:rPr lang="en-US" b="1" i="1" dirty="0"/>
              <a:t> </a:t>
            </a:r>
            <a:r>
              <a:rPr lang="en-US" b="1" i="1" dirty="0" err="1"/>
              <a:t>afore Fainting</a:t>
            </a:r>
            <a:r>
              <a:rPr lang="en-US" b="1" i="1" dirty="0"/>
              <a:t> I follow. I leave off </a:t>
            </a:r>
            <a:r>
              <a:rPr lang="en-US" b="1" i="1" dirty="0" err="1"/>
              <a:t>therefore, </a:t>
            </a:r>
            <a:r>
              <a:rPr lang="en-US" b="1" i="1" u="sng" dirty="0" err="1"/>
              <a:t>Sithens</a:t>
            </a:r>
            <a:r>
              <a:rPr lang="en-US" b="1" i="1" dirty="0"/>
              <a:t> in a net I seek to hold the </a:t>
            </a:r>
            <a:r>
              <a:rPr lang="en-US" b="1" i="1" dirty="0" err="1"/>
              <a:t>wind. Who</a:t>
            </a:r>
            <a:r>
              <a:rPr lang="en-US" b="1" i="1" dirty="0"/>
              <a:t> list her hunt, I put him out of </a:t>
            </a:r>
            <a:r>
              <a:rPr lang="en-US" b="1" i="1" dirty="0" err="1"/>
              <a:t>doubt, As</a:t>
            </a:r>
            <a:r>
              <a:rPr lang="en-US" b="1" i="1" dirty="0"/>
              <a:t> well as I may spend his time in </a:t>
            </a:r>
            <a:r>
              <a:rPr lang="en-US" b="1" i="1" dirty="0" err="1"/>
              <a:t>vain. And</a:t>
            </a:r>
            <a:r>
              <a:rPr lang="en-US" b="1" i="1" dirty="0"/>
              <a:t> graven with diamonds in letters </a:t>
            </a:r>
            <a:r>
              <a:rPr lang="en-US" b="1" i="1" dirty="0" err="1"/>
              <a:t>plain There</a:t>
            </a:r>
            <a:r>
              <a:rPr lang="en-US" b="1" i="1" dirty="0"/>
              <a:t> is written, her fair neck round </a:t>
            </a:r>
            <a:r>
              <a:rPr lang="en-US" b="1" i="1" dirty="0" err="1"/>
              <a:t>about: </a:t>
            </a:r>
            <a:r>
              <a:rPr lang="en-US" b="1" i="1" u="sng" dirty="0" err="1"/>
              <a:t>Noli</a:t>
            </a:r>
            <a:r>
              <a:rPr lang="en-US" b="1" i="1" u="sng" dirty="0"/>
              <a:t> me </a:t>
            </a:r>
            <a:r>
              <a:rPr lang="en-US" b="1" i="1" u="sng" dirty="0" err="1"/>
              <a:t>tangere</a:t>
            </a:r>
            <a:r>
              <a:rPr lang="en-US" b="1" i="1" dirty="0"/>
              <a:t>, for Caesar's I </a:t>
            </a:r>
            <a:r>
              <a:rPr lang="en-US" b="1" i="1" dirty="0" err="1"/>
              <a:t>am, And</a:t>
            </a:r>
            <a:r>
              <a:rPr lang="en-US" b="1" i="1" dirty="0"/>
              <a:t> wild for to hold, though I seem tame.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91200" y="2590800"/>
            <a:ext cx="3352800" cy="230832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chemeClr val="bg1"/>
                </a:solidFill>
              </a:rPr>
              <a:t>Whoso list</a:t>
            </a:r>
            <a:r>
              <a:rPr lang="en-US" b="1" dirty="0" smtClean="0">
                <a:solidFill>
                  <a:schemeClr val="bg1"/>
                </a:solidFill>
              </a:rPr>
              <a:t>:   whoever wishes</a:t>
            </a:r>
          </a:p>
          <a:p>
            <a:r>
              <a:rPr lang="en-US" b="1" u="sng" dirty="0" smtClean="0">
                <a:solidFill>
                  <a:schemeClr val="bg1"/>
                </a:solidFill>
              </a:rPr>
              <a:t>hind</a:t>
            </a:r>
            <a:r>
              <a:rPr lang="en-US" b="1" dirty="0" smtClean="0">
                <a:solidFill>
                  <a:schemeClr val="bg1"/>
                </a:solidFill>
              </a:rPr>
              <a:t>: female deer </a:t>
            </a:r>
          </a:p>
          <a:p>
            <a:r>
              <a:rPr lang="en-US" b="1" u="sng" dirty="0" err="1" smtClean="0">
                <a:solidFill>
                  <a:schemeClr val="bg1"/>
                </a:solidFill>
              </a:rPr>
              <a:t>hélas</a:t>
            </a:r>
            <a:r>
              <a:rPr lang="en-US" b="1" dirty="0" smtClean="0">
                <a:solidFill>
                  <a:schemeClr val="bg1"/>
                </a:solidFill>
              </a:rPr>
              <a:t>: alas </a:t>
            </a:r>
          </a:p>
          <a:p>
            <a:r>
              <a:rPr lang="en-US" b="1" u="sng" dirty="0" smtClean="0">
                <a:solidFill>
                  <a:schemeClr val="bg1"/>
                </a:solidFill>
              </a:rPr>
              <a:t>vain travail</a:t>
            </a:r>
            <a:r>
              <a:rPr lang="en-US" b="1" dirty="0" smtClean="0">
                <a:solidFill>
                  <a:schemeClr val="bg1"/>
                </a:solidFill>
              </a:rPr>
              <a:t>: futile labor </a:t>
            </a:r>
          </a:p>
          <a:p>
            <a:r>
              <a:rPr lang="en-US" b="1" u="sng" dirty="0" smtClean="0">
                <a:solidFill>
                  <a:schemeClr val="bg1"/>
                </a:solidFill>
              </a:rPr>
              <a:t>deer</a:t>
            </a:r>
            <a:r>
              <a:rPr lang="en-US" b="1" dirty="0" smtClean="0">
                <a:solidFill>
                  <a:schemeClr val="bg1"/>
                </a:solidFill>
              </a:rPr>
              <a:t>: playing on the word "dear”</a:t>
            </a:r>
          </a:p>
          <a:p>
            <a:r>
              <a:rPr lang="en-US" b="1" u="sng" dirty="0" err="1" smtClean="0">
                <a:solidFill>
                  <a:schemeClr val="bg1"/>
                </a:solidFill>
              </a:rPr>
              <a:t>Sithens</a:t>
            </a:r>
            <a:r>
              <a:rPr lang="en-US" b="1" dirty="0" smtClean="0">
                <a:solidFill>
                  <a:schemeClr val="bg1"/>
                </a:solidFill>
              </a:rPr>
              <a:t>: since</a:t>
            </a:r>
          </a:p>
          <a:p>
            <a:r>
              <a:rPr lang="en-US" b="1" i="1" u="sng" dirty="0" err="1" smtClean="0">
                <a:solidFill>
                  <a:schemeClr val="bg1"/>
                </a:solidFill>
              </a:rPr>
              <a:t>Noli</a:t>
            </a:r>
            <a:r>
              <a:rPr lang="en-US" b="1" i="1" u="sng" dirty="0" smtClean="0">
                <a:solidFill>
                  <a:schemeClr val="bg1"/>
                </a:solidFill>
              </a:rPr>
              <a:t> me </a:t>
            </a:r>
            <a:r>
              <a:rPr lang="en-US" b="1" i="1" u="sng" dirty="0" err="1" smtClean="0">
                <a:solidFill>
                  <a:schemeClr val="bg1"/>
                </a:solidFill>
              </a:rPr>
              <a:t>tangere</a:t>
            </a:r>
            <a:r>
              <a:rPr lang="en-US" b="1" i="1" dirty="0" smtClean="0">
                <a:solidFill>
                  <a:schemeClr val="bg1"/>
                </a:solidFill>
              </a:rPr>
              <a:t>: "touch me not"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4-02 Whoso List To Hunt.m4a">
            <a:hlinkClick r:id="" action="ppaction://media"/>
          </p:cNvPr>
          <p:cNvPicPr/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391400" y="274638"/>
            <a:ext cx="1524000" cy="6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Selection Quiz:</a:t>
            </a:r>
            <a:br>
              <a:rPr lang="en-US" sz="3600" dirty="0" smtClean="0"/>
            </a:br>
            <a:r>
              <a:rPr lang="en-US" sz="3600" dirty="0" smtClean="0"/>
              <a:t>“Whoso List to Hunt” Sir Thomas Wyatt</a:t>
            </a:r>
            <a:br>
              <a:rPr lang="en-US" sz="3600" dirty="0" smtClean="0"/>
            </a:br>
            <a:endParaRPr lang="en-US" sz="3600" dirty="0"/>
          </a:p>
        </p:txBody>
      </p:sp>
      <p:pic>
        <p:nvPicPr>
          <p:cNvPr id="3" name="Picture 2" descr="j0423842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2451100"/>
            <a:ext cx="2806700" cy="304388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017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Selection Quiz:</a:t>
            </a:r>
            <a:br>
              <a:rPr lang="en-US" sz="3600" dirty="0" smtClean="0"/>
            </a:br>
            <a:r>
              <a:rPr lang="en-US" sz="3600" dirty="0" smtClean="0"/>
              <a:t>“Whoso List to Hunt” Sir Thomas Wyatt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 In Sir Thomas Wyatt’s “Whoso List to Hunt,” which of the following images represents the woman the speaker wants to pursue?</a:t>
            </a:r>
          </a:p>
          <a:p>
            <a:pPr>
              <a:buNone/>
            </a:pPr>
            <a:r>
              <a:rPr lang="en-US" dirty="0" smtClean="0"/>
              <a:t>a. “The vain travail”</a:t>
            </a:r>
          </a:p>
          <a:p>
            <a:pPr>
              <a:buNone/>
            </a:pPr>
            <a:r>
              <a:rPr lang="en-US" dirty="0" err="1" smtClean="0"/>
              <a:t>b</a:t>
            </a:r>
            <a:r>
              <a:rPr lang="en-US" dirty="0" smtClean="0"/>
              <a:t>. “diamonds in letters plain”</a:t>
            </a:r>
          </a:p>
          <a:p>
            <a:pPr>
              <a:buNone/>
            </a:pPr>
            <a:r>
              <a:rPr lang="en-US" dirty="0" err="1" smtClean="0"/>
              <a:t>c</a:t>
            </a:r>
            <a:r>
              <a:rPr lang="en-US" dirty="0" smtClean="0"/>
              <a:t>. “the deer”</a:t>
            </a:r>
          </a:p>
          <a:p>
            <a:pPr>
              <a:buNone/>
            </a:pPr>
            <a:r>
              <a:rPr lang="en-US" dirty="0" err="1" smtClean="0"/>
              <a:t>d</a:t>
            </a:r>
            <a:r>
              <a:rPr lang="en-US" dirty="0" smtClean="0"/>
              <a:t>. “my wearied mind”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Focus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Focus">
      <a:fillStyleLst>
        <a:solidFill>
          <a:schemeClr val="phClr"/>
        </a:solidFill>
        <a:solidFill>
          <a:schemeClr val="phClr"/>
        </a:solidFill>
        <a:solidFill>
          <a:schemeClr val="phClr">
            <a:satMod val="150000"/>
          </a:schemeClr>
        </a:soli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101600" dist="63500" dir="42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glow rad="101600">
              <a:schemeClr val="lt1"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r">
              <a:rot lat="0" lon="0" rev="5400000"/>
            </a:lightRig>
          </a:scene3d>
          <a:sp3d prstMaterial="softmetal">
            <a:bevelT w="31750" h="63500"/>
          </a:sp3d>
        </a:effectStyle>
      </a:effectStyleLst>
      <a:bgFillStyleLst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Focus.thmx</Template>
  <TotalTime>616</TotalTime>
  <Words>675</Words>
  <Application>Microsoft Office PowerPoint</Application>
  <PresentationFormat>عرض على الشاشة (3:4)‏</PresentationFormat>
  <Paragraphs>58</Paragraphs>
  <Slides>12</Slides>
  <Notes>0</Notes>
  <HiddenSlides>0</HiddenSlides>
  <MMClips>2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Focus</vt:lpstr>
      <vt:lpstr>“Whoso List to Hunt” Page 215</vt:lpstr>
      <vt:lpstr>Sir Thomas Wyatt 1503-1542</vt:lpstr>
      <vt:lpstr>"Whoso List To Hunt” by Sir Thomas Wyatt</vt:lpstr>
      <vt:lpstr>Sir Thomas Wyatt continued</vt:lpstr>
      <vt:lpstr>Sir Thomas Wyatt continued</vt:lpstr>
      <vt:lpstr>Anne Boleyn (beheaded by King Henry VIII in 1536)</vt:lpstr>
      <vt:lpstr>"Whoso List To Hunt” by Sir Thomas Wyatt</vt:lpstr>
      <vt:lpstr>Selection Quiz: “Whoso List to Hunt” Sir Thomas Wyatt </vt:lpstr>
      <vt:lpstr>Selection Quiz: “Whoso List to Hunt” Sir Thomas Wyatt</vt:lpstr>
      <vt:lpstr>Question 2</vt:lpstr>
      <vt:lpstr>Question 3</vt:lpstr>
      <vt:lpstr>Quiz continued</vt:lpstr>
    </vt:vector>
  </TitlesOfParts>
  <Company>Killeen Independent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Whoso List to Hunt</dc:title>
  <dc:creator>KISD</dc:creator>
  <cp:keywords/>
  <cp:lastModifiedBy>King Soft 2</cp:lastModifiedBy>
  <cp:revision>21</cp:revision>
  <dcterms:created xsi:type="dcterms:W3CDTF">2011-01-27T19:12:42Z</dcterms:created>
  <dcterms:modified xsi:type="dcterms:W3CDTF">2018-03-13T06:03:26Z</dcterms:modified>
</cp:coreProperties>
</file>